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Now" charset="1" panose="00000500000000000000"/>
      <p:regular r:id="rId29"/>
    </p:embeddedFont>
    <p:embeddedFont>
      <p:font typeface="Now Bold" charset="1" panose="00000800000000000000"/>
      <p:regular r:id="rId30"/>
    </p:embeddedFont>
    <p:embeddedFont>
      <p:font typeface="Now Thin" charset="1" panose="00000300000000000000"/>
      <p:regular r:id="rId31"/>
    </p:embeddedFont>
    <p:embeddedFont>
      <p:font typeface="Now Light" charset="1" panose="00000400000000000000"/>
      <p:regular r:id="rId32"/>
    </p:embeddedFont>
    <p:embeddedFont>
      <p:font typeface="Now Medium" charset="1" panose="00000600000000000000"/>
      <p:regular r:id="rId33"/>
    </p:embeddedFont>
    <p:embeddedFont>
      <p:font typeface="Now Heavy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3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3686" y="2267276"/>
            <a:ext cx="8547187" cy="119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7"/>
              </a:lnSpc>
            </a:pPr>
            <a:r>
              <a:rPr lang="en-US" sz="6399">
                <a:solidFill>
                  <a:srgbClr val="B100E8"/>
                </a:solidFill>
                <a:latin typeface="Times New Roman Bold"/>
              </a:rPr>
              <a:t>RUN_DOWN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800240" y="3134465"/>
            <a:ext cx="4018070" cy="401807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978" t="0" r="-97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76919" y="1961830"/>
            <a:ext cx="2057400" cy="2042437"/>
          </a:xfrm>
          <a:custGeom>
            <a:avLst/>
            <a:gdLst/>
            <a:ahLst/>
            <a:cxnLst/>
            <a:rect r="r" b="b" t="t" l="l"/>
            <a:pathLst>
              <a:path h="2042437" w="2057400">
                <a:moveTo>
                  <a:pt x="0" y="0"/>
                </a:moveTo>
                <a:lnTo>
                  <a:pt x="2057400" y="0"/>
                </a:lnTo>
                <a:lnTo>
                  <a:pt x="2057400" y="2042437"/>
                </a:lnTo>
                <a:lnTo>
                  <a:pt x="0" y="20424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155776" y="9305875"/>
            <a:ext cx="7827699" cy="50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Times New Roman"/>
              </a:rPr>
              <a:t>October 25, 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0859" y="5217579"/>
            <a:ext cx="5232638" cy="19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</a:p>
          <a:p>
            <a:pPr>
              <a:lnSpc>
                <a:spcPts val="3754"/>
              </a:lnSpc>
            </a:pPr>
            <a:r>
              <a:rPr lang="en-US" sz="3052" spc="-61">
                <a:solidFill>
                  <a:srgbClr val="FFFAEB"/>
                </a:solidFill>
                <a:latin typeface="Times New Roman Bold"/>
              </a:rPr>
              <a:t>Software Project Lab-I </a:t>
            </a:r>
          </a:p>
          <a:p>
            <a:pPr>
              <a:lnSpc>
                <a:spcPts val="3754"/>
              </a:lnSpc>
            </a:pPr>
            <a:r>
              <a:rPr lang="en-US" sz="3052" spc="-61">
                <a:solidFill>
                  <a:srgbClr val="FFFAEB"/>
                </a:solidFill>
                <a:latin typeface="Times New Roman Bold"/>
              </a:rPr>
              <a:t>SWE 4304</a:t>
            </a:r>
          </a:p>
          <a:p>
            <a:pPr algn="l" marL="0" indent="0" lvl="0">
              <a:lnSpc>
                <a:spcPts val="375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31540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7105321" y="3509069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9119" y="1254134"/>
            <a:ext cx="13468843" cy="8663156"/>
            <a:chOff x="0" y="0"/>
            <a:chExt cx="3547350" cy="2281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47349" cy="2281654"/>
            </a:xfrm>
            <a:custGeom>
              <a:avLst/>
              <a:gdLst/>
              <a:ahLst/>
              <a:cxnLst/>
              <a:rect r="r" b="b" t="t" l="l"/>
              <a:pathLst>
                <a:path h="2281654" w="3547349">
                  <a:moveTo>
                    <a:pt x="0" y="0"/>
                  </a:moveTo>
                  <a:lnTo>
                    <a:pt x="3547349" y="0"/>
                  </a:lnTo>
                  <a:lnTo>
                    <a:pt x="3547349" y="2281654"/>
                  </a:lnTo>
                  <a:lnTo>
                    <a:pt x="0" y="2281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547350" cy="2291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47604" y="6766177"/>
            <a:ext cx="897706" cy="868326"/>
          </a:xfrm>
          <a:custGeom>
            <a:avLst/>
            <a:gdLst/>
            <a:ahLst/>
            <a:cxnLst/>
            <a:rect r="r" b="b" t="t" l="l"/>
            <a:pathLst>
              <a:path h="868326" w="897706">
                <a:moveTo>
                  <a:pt x="0" y="0"/>
                </a:moveTo>
                <a:lnTo>
                  <a:pt x="897705" y="0"/>
                </a:lnTo>
                <a:lnTo>
                  <a:pt x="897705" y="868326"/>
                </a:lnTo>
                <a:lnTo>
                  <a:pt x="0" y="86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575511" y="4405067"/>
            <a:ext cx="513313" cy="513313"/>
          </a:xfrm>
          <a:custGeom>
            <a:avLst/>
            <a:gdLst/>
            <a:ahLst/>
            <a:cxnLst/>
            <a:rect r="r" b="b" t="t" l="l"/>
            <a:pathLst>
              <a:path h="513313" w="513313">
                <a:moveTo>
                  <a:pt x="0" y="0"/>
                </a:moveTo>
                <a:lnTo>
                  <a:pt x="513313" y="0"/>
                </a:lnTo>
                <a:lnTo>
                  <a:pt x="513313" y="513313"/>
                </a:lnTo>
                <a:lnTo>
                  <a:pt x="0" y="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75511" y="5585712"/>
            <a:ext cx="513715" cy="513715"/>
          </a:xfrm>
          <a:custGeom>
            <a:avLst/>
            <a:gdLst/>
            <a:ahLst/>
            <a:cxnLst/>
            <a:rect r="r" b="b" t="t" l="l"/>
            <a:pathLst>
              <a:path h="513715" w="513715">
                <a:moveTo>
                  <a:pt x="0" y="0"/>
                </a:moveTo>
                <a:lnTo>
                  <a:pt x="513715" y="0"/>
                </a:lnTo>
                <a:lnTo>
                  <a:pt x="513715" y="513715"/>
                </a:lnTo>
                <a:lnTo>
                  <a:pt x="0" y="513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840363" y="1506547"/>
            <a:ext cx="10877773" cy="8158330"/>
          </a:xfrm>
          <a:custGeom>
            <a:avLst/>
            <a:gdLst/>
            <a:ahLst/>
            <a:cxnLst/>
            <a:rect r="r" b="b" t="t" l="l"/>
            <a:pathLst>
              <a:path h="8158330" w="10877773">
                <a:moveTo>
                  <a:pt x="0" y="0"/>
                </a:moveTo>
                <a:lnTo>
                  <a:pt x="10877773" y="0"/>
                </a:lnTo>
                <a:lnTo>
                  <a:pt x="10877773" y="8158329"/>
                </a:lnTo>
                <a:lnTo>
                  <a:pt x="0" y="8158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1461" y="187393"/>
            <a:ext cx="13468843" cy="186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4"/>
              </a:lnSpc>
            </a:pPr>
            <a:r>
              <a:rPr lang="en-US" sz="5600" spc="380">
                <a:solidFill>
                  <a:srgbClr val="048AFF"/>
                </a:solidFill>
                <a:latin typeface="Times New Roman Bold"/>
              </a:rPr>
              <a:t>Current Timeline</a:t>
            </a:r>
          </a:p>
          <a:p>
            <a:pPr algn="ctr">
              <a:lnSpc>
                <a:spcPts val="637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353279" y="4337990"/>
            <a:ext cx="23200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Completed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26026" y="5519037"/>
            <a:ext cx="21745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Remaining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31540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56008"/>
            <a:ext cx="5988104" cy="945384"/>
            <a:chOff x="0" y="0"/>
            <a:chExt cx="1577114" cy="248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7114" cy="248990"/>
            </a:xfrm>
            <a:custGeom>
              <a:avLst/>
              <a:gdLst/>
              <a:ahLst/>
              <a:cxnLst/>
              <a:rect r="r" b="b" t="t" l="l"/>
              <a:pathLst>
                <a:path h="248990" w="1577114">
                  <a:moveTo>
                    <a:pt x="18100" y="0"/>
                  </a:moveTo>
                  <a:lnTo>
                    <a:pt x="1559013" y="0"/>
                  </a:lnTo>
                  <a:cubicBezTo>
                    <a:pt x="1563814" y="0"/>
                    <a:pt x="1568418" y="1907"/>
                    <a:pt x="1571812" y="5301"/>
                  </a:cubicBezTo>
                  <a:cubicBezTo>
                    <a:pt x="1575207" y="8696"/>
                    <a:pt x="1577114" y="13300"/>
                    <a:pt x="1577114" y="18100"/>
                  </a:cubicBezTo>
                  <a:lnTo>
                    <a:pt x="1577114" y="230890"/>
                  </a:lnTo>
                  <a:cubicBezTo>
                    <a:pt x="1577114" y="235690"/>
                    <a:pt x="1575207" y="240294"/>
                    <a:pt x="1571812" y="243689"/>
                  </a:cubicBezTo>
                  <a:cubicBezTo>
                    <a:pt x="1568418" y="247083"/>
                    <a:pt x="1563814" y="248990"/>
                    <a:pt x="1559013" y="248990"/>
                  </a:cubicBezTo>
                  <a:lnTo>
                    <a:pt x="18100" y="248990"/>
                  </a:lnTo>
                  <a:cubicBezTo>
                    <a:pt x="13300" y="248990"/>
                    <a:pt x="8696" y="247083"/>
                    <a:pt x="5301" y="243689"/>
                  </a:cubicBezTo>
                  <a:cubicBezTo>
                    <a:pt x="1907" y="240294"/>
                    <a:pt x="0" y="235690"/>
                    <a:pt x="0" y="230890"/>
                  </a:cubicBezTo>
                  <a:lnTo>
                    <a:pt x="0" y="18100"/>
                  </a:lnTo>
                  <a:cubicBezTo>
                    <a:pt x="0" y="13300"/>
                    <a:pt x="1907" y="8696"/>
                    <a:pt x="5301" y="5301"/>
                  </a:cubicBezTo>
                  <a:cubicBezTo>
                    <a:pt x="8696" y="1907"/>
                    <a:pt x="13300" y="0"/>
                    <a:pt x="181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577114" cy="25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21564" y="2734183"/>
            <a:ext cx="7968456" cy="5623309"/>
          </a:xfrm>
          <a:custGeom>
            <a:avLst/>
            <a:gdLst/>
            <a:ahLst/>
            <a:cxnLst/>
            <a:rect r="r" b="b" t="t" l="l"/>
            <a:pathLst>
              <a:path h="5623309" w="7968456">
                <a:moveTo>
                  <a:pt x="0" y="0"/>
                </a:moveTo>
                <a:lnTo>
                  <a:pt x="7968456" y="0"/>
                </a:lnTo>
                <a:lnTo>
                  <a:pt x="796845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293870"/>
            <a:ext cx="5988104" cy="945384"/>
            <a:chOff x="0" y="0"/>
            <a:chExt cx="1577114" cy="248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7114" cy="248990"/>
            </a:xfrm>
            <a:custGeom>
              <a:avLst/>
              <a:gdLst/>
              <a:ahLst/>
              <a:cxnLst/>
              <a:rect r="r" b="b" t="t" l="l"/>
              <a:pathLst>
                <a:path h="248990" w="1577114">
                  <a:moveTo>
                    <a:pt x="18100" y="0"/>
                  </a:moveTo>
                  <a:lnTo>
                    <a:pt x="1559013" y="0"/>
                  </a:lnTo>
                  <a:cubicBezTo>
                    <a:pt x="1563814" y="0"/>
                    <a:pt x="1568418" y="1907"/>
                    <a:pt x="1571812" y="5301"/>
                  </a:cubicBezTo>
                  <a:cubicBezTo>
                    <a:pt x="1575207" y="8696"/>
                    <a:pt x="1577114" y="13300"/>
                    <a:pt x="1577114" y="18100"/>
                  </a:cubicBezTo>
                  <a:lnTo>
                    <a:pt x="1577114" y="230890"/>
                  </a:lnTo>
                  <a:cubicBezTo>
                    <a:pt x="1577114" y="235690"/>
                    <a:pt x="1575207" y="240294"/>
                    <a:pt x="1571812" y="243689"/>
                  </a:cubicBezTo>
                  <a:cubicBezTo>
                    <a:pt x="1568418" y="247083"/>
                    <a:pt x="1563814" y="248990"/>
                    <a:pt x="1559013" y="248990"/>
                  </a:cubicBezTo>
                  <a:lnTo>
                    <a:pt x="18100" y="248990"/>
                  </a:lnTo>
                  <a:cubicBezTo>
                    <a:pt x="13300" y="248990"/>
                    <a:pt x="8696" y="247083"/>
                    <a:pt x="5301" y="243689"/>
                  </a:cubicBezTo>
                  <a:cubicBezTo>
                    <a:pt x="1907" y="240294"/>
                    <a:pt x="0" y="235690"/>
                    <a:pt x="0" y="230890"/>
                  </a:cubicBezTo>
                  <a:lnTo>
                    <a:pt x="0" y="18100"/>
                  </a:lnTo>
                  <a:cubicBezTo>
                    <a:pt x="0" y="13300"/>
                    <a:pt x="1907" y="8696"/>
                    <a:pt x="5301" y="5301"/>
                  </a:cubicBezTo>
                  <a:cubicBezTo>
                    <a:pt x="8696" y="1907"/>
                    <a:pt x="13300" y="0"/>
                    <a:pt x="181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577114" cy="25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757256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Run Rate Graph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883896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Wickets Fall Graph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320576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Comparison Graph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227" y="2661482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Game History &amp; Match Summary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447217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Scoreboard Customization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227" y="2106753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Unit Tests and quality control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8227" y="3407123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Implementing math packages if necessary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8227" y="4168786"/>
            <a:ext cx="7517213" cy="3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Fully functional winning prediction system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8227" y="4930450"/>
            <a:ext cx="7517213" cy="7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 Bold"/>
              </a:rPr>
              <a:t>Applying all possible concepts of the object oriented concepts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5530" y="608330"/>
            <a:ext cx="4551879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Remaining tasks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3834" y="6322445"/>
            <a:ext cx="363783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Future Scope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97212" y="9170992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9111" y="4611322"/>
            <a:ext cx="11370537" cy="137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42704" y="4754197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0115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1740" y="1648649"/>
            <a:ext cx="6344521" cy="7111957"/>
            <a:chOff x="0" y="0"/>
            <a:chExt cx="1670985" cy="1873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0985" cy="1873108"/>
            </a:xfrm>
            <a:custGeom>
              <a:avLst/>
              <a:gdLst/>
              <a:ahLst/>
              <a:cxnLst/>
              <a:rect r="r" b="b" t="t" l="l"/>
              <a:pathLst>
                <a:path h="1873108" w="1670985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08238" y="3024724"/>
            <a:ext cx="4800369" cy="594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List of team members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Title of the project.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Project Overview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Tools and Technology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Features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Features Achieved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Diagram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Remaining Tasks &amp; future Scope</a:t>
            </a:r>
          </a:p>
          <a:p>
            <a:pPr marL="595784" indent="-297892" lvl="1">
              <a:lnSpc>
                <a:spcPts val="4304"/>
              </a:lnSpc>
              <a:buFont typeface="Arial"/>
              <a:buChar char="•"/>
            </a:pPr>
            <a:r>
              <a:rPr lang="en-US" sz="2759">
                <a:solidFill>
                  <a:srgbClr val="FFFAEB"/>
                </a:solidFill>
                <a:latin typeface="DM Sans"/>
              </a:rPr>
              <a:t>Current Timeline</a:t>
            </a:r>
          </a:p>
          <a:p>
            <a:pPr algn="l">
              <a:lnSpc>
                <a:spcPts val="43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08238" y="1922360"/>
            <a:ext cx="4830711" cy="54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200" spc="217">
                <a:solidFill>
                  <a:srgbClr val="048AFF"/>
                </a:solidFill>
                <a:latin typeface="Now Bold"/>
              </a:rPr>
              <a:t>Table Of Content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7121134" y="9363135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056869" y="3483080"/>
            <a:ext cx="3662832" cy="3662832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26488" r="223" b="-26488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14917" y="3478407"/>
            <a:ext cx="3662832" cy="3662832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43457" r="223" b="-43457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568299" y="3483080"/>
            <a:ext cx="3662832" cy="3662832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9999" r="223" b="-9999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63917" y="1508197"/>
            <a:ext cx="7160167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4556" y="7254799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Nabila Islam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56869" y="7651241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210042111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50271" y="7651241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210042112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05987" y="7254799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Faiza Maliat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05987" y="7644446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210042163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52605" y="7198390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Namisa Najah Raisa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00354" y="920115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27955" y="-56687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675" t="0" r="-3967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934101" y="4949702"/>
            <a:ext cx="3086100" cy="2281426"/>
            <a:chOff x="0" y="0"/>
            <a:chExt cx="812800" cy="600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00869"/>
            </a:xfrm>
            <a:custGeom>
              <a:avLst/>
              <a:gdLst/>
              <a:ahLst/>
              <a:cxnLst/>
              <a:rect r="r" b="b" t="t" l="l"/>
              <a:pathLst>
                <a:path h="6008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00869"/>
                  </a:lnTo>
                  <a:lnTo>
                    <a:pt x="0" y="600869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812800" cy="610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22803" y="8502482"/>
            <a:ext cx="2503007" cy="2503007"/>
          </a:xfrm>
          <a:custGeom>
            <a:avLst/>
            <a:gdLst/>
            <a:ahLst/>
            <a:cxnLst/>
            <a:rect r="r" b="b" t="t" l="l"/>
            <a:pathLst>
              <a:path h="2503007" w="2503007">
                <a:moveTo>
                  <a:pt x="0" y="0"/>
                </a:moveTo>
                <a:lnTo>
                  <a:pt x="2503006" y="0"/>
                </a:lnTo>
                <a:lnTo>
                  <a:pt x="2503006" y="2503006"/>
                </a:lnTo>
                <a:lnTo>
                  <a:pt x="0" y="2503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480258" y="9455917"/>
            <a:ext cx="3993787" cy="596135"/>
            <a:chOff x="0" y="0"/>
            <a:chExt cx="1051862" cy="1570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862" cy="157007"/>
            </a:xfrm>
            <a:custGeom>
              <a:avLst/>
              <a:gdLst/>
              <a:ahLst/>
              <a:cxnLst/>
              <a:rect r="r" b="b" t="t" l="l"/>
              <a:pathLst>
                <a:path h="157007" w="1051862">
                  <a:moveTo>
                    <a:pt x="0" y="0"/>
                  </a:moveTo>
                  <a:lnTo>
                    <a:pt x="1051862" y="0"/>
                  </a:lnTo>
                  <a:lnTo>
                    <a:pt x="1051862" y="157007"/>
                  </a:lnTo>
                  <a:lnTo>
                    <a:pt x="0" y="157007"/>
                  </a:lnTo>
                  <a:close/>
                </a:path>
              </a:pathLst>
            </a:custGeom>
            <a:solidFill>
              <a:srgbClr val="01237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051862" cy="166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641578" y="2599808"/>
            <a:ext cx="5189556" cy="88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Project 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1578" y="4006085"/>
            <a:ext cx="6157357" cy="208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2"/>
              </a:lnSpc>
            </a:pPr>
            <a:r>
              <a:rPr lang="en-US" sz="4200">
                <a:solidFill>
                  <a:srgbClr val="FFFFFF"/>
                </a:solidFill>
                <a:latin typeface="Times New Roman"/>
              </a:rPr>
              <a:t>Run_Down</a:t>
            </a:r>
          </a:p>
          <a:p>
            <a:pPr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Times New Roman"/>
              </a:rPr>
              <a:t>              </a:t>
            </a:r>
          </a:p>
          <a:p>
            <a:pPr>
              <a:lnSpc>
                <a:spcPts val="3278"/>
              </a:lnSpc>
            </a:pPr>
            <a:r>
              <a:rPr lang="en-US" sz="2245">
                <a:solidFill>
                  <a:srgbClr val="FFFFFF"/>
                </a:solidFill>
                <a:latin typeface="Times New Roman"/>
              </a:rPr>
              <a:t>- A sports score tracking application </a:t>
            </a:r>
          </a:p>
          <a:p>
            <a:pPr>
              <a:lnSpc>
                <a:spcPts val="327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111957" y="9316009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4343" t="0" r="-1434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25297" y="2698875"/>
            <a:ext cx="5189556" cy="7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38"/>
              </a:lnSpc>
            </a:pPr>
            <a:r>
              <a:rPr lang="en-US" sz="4200">
                <a:solidFill>
                  <a:srgbClr val="048AFF"/>
                </a:solidFill>
                <a:latin typeface="Now 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6561" y="3861805"/>
            <a:ext cx="6157357" cy="325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Our project aims to develop a comprehensive Sports Score Tracking application.</a:t>
            </a:r>
          </a:p>
          <a:p>
            <a:pPr algn="just">
              <a:lnSpc>
                <a:spcPts val="3278"/>
              </a:lnSpc>
            </a:pPr>
          </a:p>
          <a:p>
            <a:pPr algn="just">
              <a:lnSpc>
                <a:spcPts val="3278"/>
              </a:lnSpc>
            </a:pPr>
          </a:p>
          <a:p>
            <a:pPr algn="just" marL="484878" indent="-242439" lvl="1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Primarily our motive is to develop a cricket sports score tracking application.</a:t>
            </a:r>
          </a:p>
          <a:p>
            <a:pPr>
              <a:lnSpc>
                <a:spcPts val="32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316009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4368351" cy="10287000"/>
            <a:chOff x="0" y="0"/>
            <a:chExt cx="115051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5051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50512">
                  <a:moveTo>
                    <a:pt x="0" y="0"/>
                  </a:moveTo>
                  <a:lnTo>
                    <a:pt x="1150512" y="0"/>
                  </a:lnTo>
                  <a:lnTo>
                    <a:pt x="115051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150512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45092" y="493643"/>
            <a:ext cx="1532524" cy="1461524"/>
            <a:chOff x="0" y="0"/>
            <a:chExt cx="812800" cy="7751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75144"/>
            </a:xfrm>
            <a:custGeom>
              <a:avLst/>
              <a:gdLst/>
              <a:ahLst/>
              <a:cxnLst/>
              <a:rect r="r" b="b" t="t" l="l"/>
              <a:pathLst>
                <a:path h="775144" w="812800">
                  <a:moveTo>
                    <a:pt x="406400" y="0"/>
                  </a:moveTo>
                  <a:cubicBezTo>
                    <a:pt x="181951" y="0"/>
                    <a:pt x="0" y="173522"/>
                    <a:pt x="0" y="387572"/>
                  </a:cubicBezTo>
                  <a:cubicBezTo>
                    <a:pt x="0" y="601622"/>
                    <a:pt x="181951" y="775144"/>
                    <a:pt x="406400" y="775144"/>
                  </a:cubicBezTo>
                  <a:cubicBezTo>
                    <a:pt x="630849" y="775144"/>
                    <a:pt x="812800" y="601622"/>
                    <a:pt x="812800" y="387572"/>
                  </a:cubicBezTo>
                  <a:cubicBezTo>
                    <a:pt x="812800" y="173522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32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52075" y="2286656"/>
            <a:ext cx="1532524" cy="15325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52075" y="4152555"/>
            <a:ext cx="1532524" cy="15325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45092" y="6101805"/>
            <a:ext cx="1532524" cy="15325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835206" y="863217"/>
            <a:ext cx="766262" cy="739791"/>
          </a:xfrm>
          <a:custGeom>
            <a:avLst/>
            <a:gdLst/>
            <a:ahLst/>
            <a:cxnLst/>
            <a:rect r="r" b="b" t="t" l="l"/>
            <a:pathLst>
              <a:path h="739791" w="766262">
                <a:moveTo>
                  <a:pt x="0" y="0"/>
                </a:moveTo>
                <a:lnTo>
                  <a:pt x="766262" y="0"/>
                </a:lnTo>
                <a:lnTo>
                  <a:pt x="766262" y="739791"/>
                </a:lnTo>
                <a:lnTo>
                  <a:pt x="0" y="73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751908" y="2695300"/>
            <a:ext cx="925874" cy="715237"/>
          </a:xfrm>
          <a:custGeom>
            <a:avLst/>
            <a:gdLst/>
            <a:ahLst/>
            <a:cxnLst/>
            <a:rect r="r" b="b" t="t" l="l"/>
            <a:pathLst>
              <a:path h="715237" w="925874">
                <a:moveTo>
                  <a:pt x="0" y="0"/>
                </a:moveTo>
                <a:lnTo>
                  <a:pt x="925874" y="0"/>
                </a:lnTo>
                <a:lnTo>
                  <a:pt x="925874" y="715237"/>
                </a:lnTo>
                <a:lnTo>
                  <a:pt x="0" y="71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99527" y="4504980"/>
            <a:ext cx="437621" cy="759279"/>
          </a:xfrm>
          <a:custGeom>
            <a:avLst/>
            <a:gdLst/>
            <a:ahLst/>
            <a:cxnLst/>
            <a:rect r="r" b="b" t="t" l="l"/>
            <a:pathLst>
              <a:path h="759279" w="437621">
                <a:moveTo>
                  <a:pt x="0" y="0"/>
                </a:moveTo>
                <a:lnTo>
                  <a:pt x="437620" y="0"/>
                </a:lnTo>
                <a:lnTo>
                  <a:pt x="437620" y="759279"/>
                </a:lnTo>
                <a:lnTo>
                  <a:pt x="0" y="759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445092" y="8148640"/>
            <a:ext cx="1532524" cy="1461524"/>
            <a:chOff x="0" y="0"/>
            <a:chExt cx="812800" cy="7751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75144"/>
            </a:xfrm>
            <a:custGeom>
              <a:avLst/>
              <a:gdLst/>
              <a:ahLst/>
              <a:cxnLst/>
              <a:rect r="r" b="b" t="t" l="l"/>
              <a:pathLst>
                <a:path h="775144" w="812800">
                  <a:moveTo>
                    <a:pt x="406400" y="0"/>
                  </a:moveTo>
                  <a:cubicBezTo>
                    <a:pt x="181951" y="0"/>
                    <a:pt x="0" y="173522"/>
                    <a:pt x="0" y="387572"/>
                  </a:cubicBezTo>
                  <a:cubicBezTo>
                    <a:pt x="0" y="601622"/>
                    <a:pt x="181951" y="775144"/>
                    <a:pt x="406400" y="775144"/>
                  </a:cubicBezTo>
                  <a:cubicBezTo>
                    <a:pt x="630849" y="775144"/>
                    <a:pt x="812800" y="601622"/>
                    <a:pt x="812800" y="387572"/>
                  </a:cubicBezTo>
                  <a:cubicBezTo>
                    <a:pt x="812800" y="173522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6675"/>
              <a:ext cx="660400" cy="632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881468" y="8512862"/>
            <a:ext cx="659772" cy="733080"/>
          </a:xfrm>
          <a:custGeom>
            <a:avLst/>
            <a:gdLst/>
            <a:ahLst/>
            <a:cxnLst/>
            <a:rect r="r" b="b" t="t" l="l"/>
            <a:pathLst>
              <a:path h="733080" w="659772">
                <a:moveTo>
                  <a:pt x="0" y="0"/>
                </a:moveTo>
                <a:lnTo>
                  <a:pt x="659772" y="0"/>
                </a:lnTo>
                <a:lnTo>
                  <a:pt x="659772" y="733080"/>
                </a:lnTo>
                <a:lnTo>
                  <a:pt x="0" y="733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85711" y="6342424"/>
            <a:ext cx="1051286" cy="1051286"/>
          </a:xfrm>
          <a:custGeom>
            <a:avLst/>
            <a:gdLst/>
            <a:ahLst/>
            <a:cxnLst/>
            <a:rect r="r" b="b" t="t" l="l"/>
            <a:pathLst>
              <a:path h="1051286" w="1051286">
                <a:moveTo>
                  <a:pt x="0" y="0"/>
                </a:moveTo>
                <a:lnTo>
                  <a:pt x="1051286" y="0"/>
                </a:lnTo>
                <a:lnTo>
                  <a:pt x="1051286" y="1051285"/>
                </a:lnTo>
                <a:lnTo>
                  <a:pt x="0" y="1051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44000" y="4464432"/>
            <a:ext cx="7375115" cy="20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84"/>
              </a:lnSpc>
            </a:pPr>
            <a:r>
              <a:rPr lang="en-US" sz="5600">
                <a:solidFill>
                  <a:srgbClr val="048AFF"/>
                </a:solidFill>
                <a:latin typeface="Times New Roman Bold"/>
              </a:rPr>
              <a:t>    Tools and Technology </a:t>
            </a:r>
          </a:p>
          <a:p>
            <a:pPr marL="0" indent="0" lvl="0">
              <a:lnSpc>
                <a:spcPts val="7784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4158691" y="1138680"/>
            <a:ext cx="7194808" cy="3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Times New Roman"/>
              </a:rPr>
              <a:t>C#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55177" y="767967"/>
            <a:ext cx="4024624" cy="4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6"/>
              </a:lnSpc>
            </a:pPr>
            <a:r>
              <a:rPr lang="en-US" sz="2400">
                <a:solidFill>
                  <a:srgbClr val="B100E8"/>
                </a:solidFill>
                <a:latin typeface="Times New Roman Bold"/>
              </a:rPr>
              <a:t>Programming Language: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58691" y="3011530"/>
            <a:ext cx="7194808" cy="34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Text File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55177" y="2541056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Data Storage: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58691" y="4978884"/>
            <a:ext cx="7194808" cy="70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DM Sans"/>
              </a:rPr>
              <a:t>Console-based user interface</a:t>
            </a:r>
          </a:p>
          <a:p>
            <a:pPr>
              <a:lnSpc>
                <a:spcPts val="2888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4155177" y="4419847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User Interface: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093525" y="6419523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Version Control: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93525" y="6851818"/>
            <a:ext cx="7194808" cy="3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Times New Roman"/>
              </a:rPr>
              <a:t>GitHub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58691" y="8380431"/>
            <a:ext cx="3054282" cy="4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Times New Roman Bold"/>
              </a:rPr>
              <a:t>IDE: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58691" y="8898452"/>
            <a:ext cx="7194808" cy="3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>
                <a:solidFill>
                  <a:srgbClr val="FFFFFF"/>
                </a:solidFill>
                <a:latin typeface="Times New Roman"/>
              </a:rPr>
              <a:t>Visual Studio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909189" y="920115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48300"/>
            <a:ext cx="18288000" cy="6763969"/>
            <a:chOff x="0" y="0"/>
            <a:chExt cx="4816593" cy="1781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81457"/>
            </a:xfrm>
            <a:custGeom>
              <a:avLst/>
              <a:gdLst/>
              <a:ahLst/>
              <a:cxnLst/>
              <a:rect r="r" b="b" t="t" l="l"/>
              <a:pathLst>
                <a:path h="1781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1457"/>
                  </a:lnTo>
                  <a:lnTo>
                    <a:pt x="0" y="1781457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9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7878" y="4309027"/>
            <a:ext cx="2878546" cy="287854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3465" t="0" r="-346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9" id="9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60556" y="4309027"/>
            <a:ext cx="2878546" cy="287854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7226" r="0" b="-722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3" id="13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85516" y="4309027"/>
            <a:ext cx="2878546" cy="287854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0" t="-7426" r="0" b="-742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7" id="17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380754" y="4309027"/>
            <a:ext cx="2878546" cy="287854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86865" t="0" r="-86865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60473" y="819150"/>
            <a:ext cx="10883558" cy="108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Times New Roman Bold"/>
              </a:rPr>
              <a:t>Features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6129" y="2953393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Run Rate Calculation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322" y="7608780"/>
            <a:ext cx="3345658" cy="10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Team and Player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27000" y="7865955"/>
            <a:ext cx="3345658" cy="5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Run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51960" y="7952299"/>
            <a:ext cx="3345658" cy="54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Package Development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47198" y="7695124"/>
            <a:ext cx="3345658" cy="106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799">
                <a:solidFill>
                  <a:srgbClr val="020202"/>
                </a:solidFill>
                <a:latin typeface="Times New Roman Bold"/>
              </a:rPr>
              <a:t>Multiple Functionalities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58491" y="2919611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Score Tracking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61170" y="2953393"/>
            <a:ext cx="2277319" cy="100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Simple Navigation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11323" y="3371604"/>
            <a:ext cx="2277319" cy="52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99">
                <a:solidFill>
                  <a:srgbClr val="B100E8"/>
                </a:solidFill>
                <a:latin typeface="Times New Roman Bold"/>
              </a:rPr>
              <a:t>Prediction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130768" y="920115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65301" y="1798197"/>
            <a:ext cx="9957398" cy="2442304"/>
            <a:chOff x="0" y="0"/>
            <a:chExt cx="2622525" cy="64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3204843"/>
          </a:xfrm>
          <a:custGeom>
            <a:avLst/>
            <a:gdLst/>
            <a:ahLst/>
            <a:cxnLst/>
            <a:rect r="r" b="b" t="t" l="l"/>
            <a:pathLst>
              <a:path h="3204843" w="18288000">
                <a:moveTo>
                  <a:pt x="0" y="0"/>
                </a:moveTo>
                <a:lnTo>
                  <a:pt x="18288000" y="0"/>
                </a:lnTo>
                <a:lnTo>
                  <a:pt x="18288000" y="3204843"/>
                </a:lnTo>
                <a:lnTo>
                  <a:pt x="0" y="3204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980" r="0" b="-430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1453" y="3282159"/>
            <a:ext cx="8765094" cy="958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4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Now Bold"/>
              </a:rPr>
              <a:t>Current Status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6787" y="5390738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Score 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3066" y="9201150"/>
            <a:ext cx="724175" cy="4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FFF"/>
                </a:solidFill>
                <a:latin typeface="Times New Roman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6787" y="6233129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Simple Navigation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6787" y="7074839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Run Rate Calculation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6787" y="7850555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Prediction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787" y="8625372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Multiple Functionalities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18120" y="6443060"/>
            <a:ext cx="458271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</a:rPr>
              <a:t>    Features</a:t>
            </a:r>
            <a:r>
              <a:rPr lang="en-US" sz="3600">
                <a:solidFill>
                  <a:srgbClr val="FFFFFF"/>
                </a:solidFill>
                <a:latin typeface="Canva Sans Bold"/>
              </a:rPr>
              <a:t> Achieved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348363" y="6764055"/>
            <a:ext cx="2569757" cy="190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626787" y="4548347"/>
            <a:ext cx="7517213" cy="8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13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 Bold"/>
              </a:rPr>
              <a:t>Toss generate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56691" y="1028700"/>
            <a:ext cx="9709048" cy="7984763"/>
          </a:xfrm>
          <a:custGeom>
            <a:avLst/>
            <a:gdLst/>
            <a:ahLst/>
            <a:cxnLst/>
            <a:rect r="r" b="b" t="t" l="l"/>
            <a:pathLst>
              <a:path h="7984763" w="9709048">
                <a:moveTo>
                  <a:pt x="0" y="0"/>
                </a:moveTo>
                <a:lnTo>
                  <a:pt x="9709048" y="0"/>
                </a:lnTo>
                <a:lnTo>
                  <a:pt x="9709048" y="7984763"/>
                </a:lnTo>
                <a:lnTo>
                  <a:pt x="0" y="7984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11178" y="3715412"/>
            <a:ext cx="5309389" cy="184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81"/>
              </a:lnSpc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UML</a:t>
            </a:r>
          </a:p>
          <a:p>
            <a:pPr algn="r" marL="0" indent="0" lvl="0">
              <a:lnSpc>
                <a:spcPts val="6672"/>
              </a:lnSpc>
              <a:spcBef>
                <a:spcPct val="0"/>
              </a:spcBef>
            </a:pPr>
            <a:r>
              <a:rPr lang="en-US" sz="4800">
                <a:solidFill>
                  <a:srgbClr val="048AFF"/>
                </a:solidFill>
                <a:latin typeface="Now Bold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DAFu3w8iaTk</dc:identifier>
  <dcterms:modified xsi:type="dcterms:W3CDTF">2011-08-01T06:04:30Z</dcterms:modified>
  <cp:revision>1</cp:revision>
  <dc:title>SPL_1 SWE_4304</dc:title>
</cp:coreProperties>
</file>